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Arimo" panose="020B0604020202020204" pitchFamily="34" charset="0"/>
      <p:regular r:id="rId9"/>
      <p:bold r:id="rId10"/>
      <p:italic r:id="rId11"/>
      <p:boldItalic r:id="rId12"/>
    </p:embeddedFon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Syne Bold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0A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9DF3196-D91E-4FD0-8706-1CFED30639BA}" v="7" dt="2025-06-14T16:48:04.2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6947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19598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Library Management System in C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962995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simple, efficient menu-driven system designed for CodeXTAU Summer Contributor Programme Project 2025 at Apollo University. 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499824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=&gt; This project streamlines library operations.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565046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By: C K Yashaswini - 122411510121 - Sot_Btech_CSE A </a:t>
            </a:r>
            <a:endParaRPr lang="en-US" sz="18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1DFC6DF-32E8-2E73-5B45-5970D0E3D763}"/>
              </a:ext>
            </a:extLst>
          </p:cNvPr>
          <p:cNvSpPr/>
          <p:nvPr/>
        </p:nvSpPr>
        <p:spPr>
          <a:xfrm>
            <a:off x="11897591" y="7096990"/>
            <a:ext cx="2628900" cy="1049482"/>
          </a:xfrm>
          <a:prstGeom prst="rect">
            <a:avLst/>
          </a:prstGeom>
          <a:solidFill>
            <a:srgbClr val="0C0A33"/>
          </a:solidFill>
          <a:ln>
            <a:solidFill>
              <a:srgbClr val="0C0A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707130"/>
            <a:ext cx="665559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Problem &amp; Objectives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77012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Manual library processes are inefficient and prone to errors. My application aims to digitize records.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5422344"/>
            <a:ext cx="4158734" cy="2092166"/>
          </a:xfrm>
          <a:prstGeom prst="roundRect">
            <a:avLst>
              <a:gd name="adj" fmla="val 1716"/>
            </a:avLst>
          </a:prstGeom>
          <a:solidFill>
            <a:srgbClr val="2B2952"/>
          </a:solidFill>
          <a:ln/>
        </p:spPr>
      </p:sp>
      <p:sp>
        <p:nvSpPr>
          <p:cNvPr id="6" name="Text 3"/>
          <p:cNvSpPr/>
          <p:nvPr/>
        </p:nvSpPr>
        <p:spPr>
          <a:xfrm>
            <a:off x="1508998" y="566166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Digitize Records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77039" y="6157198"/>
            <a:ext cx="36801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Convert User data and physical book into digital formats.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5235773" y="5422344"/>
            <a:ext cx="4158734" cy="2092166"/>
          </a:xfrm>
          <a:prstGeom prst="roundRect">
            <a:avLst>
              <a:gd name="adj" fmla="val 1716"/>
            </a:avLst>
          </a:prstGeom>
          <a:solidFill>
            <a:srgbClr val="2B2952"/>
          </a:solidFill>
          <a:ln/>
        </p:spPr>
      </p:sp>
      <p:sp>
        <p:nvSpPr>
          <p:cNvPr id="9" name="Text 6"/>
          <p:cNvSpPr/>
          <p:nvPr/>
        </p:nvSpPr>
        <p:spPr>
          <a:xfrm>
            <a:off x="5581174" y="5661660"/>
            <a:ext cx="346793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Streamline Operations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475089" y="6157198"/>
            <a:ext cx="36801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Book issuing, returning, and tracking.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9633823" y="5422344"/>
            <a:ext cx="4158853" cy="2092166"/>
          </a:xfrm>
          <a:prstGeom prst="roundRect">
            <a:avLst>
              <a:gd name="adj" fmla="val 1716"/>
            </a:avLst>
          </a:prstGeom>
          <a:solidFill>
            <a:srgbClr val="2B2952"/>
          </a:solidFill>
          <a:ln/>
        </p:spPr>
      </p:sp>
      <p:sp>
        <p:nvSpPr>
          <p:cNvPr id="12" name="Text 9"/>
          <p:cNvSpPr/>
          <p:nvPr/>
        </p:nvSpPr>
        <p:spPr>
          <a:xfrm>
            <a:off x="9873139" y="5661660"/>
            <a:ext cx="3680222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Enable Easy Management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9873139" y="6509147"/>
            <a:ext cx="368022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Provide tools for quick and effective data handling.</a:t>
            </a:r>
            <a:endParaRPr lang="en-US" sz="18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35CE554-CA78-1543-57FC-D58BE7E1880F}"/>
              </a:ext>
            </a:extLst>
          </p:cNvPr>
          <p:cNvSpPr/>
          <p:nvPr/>
        </p:nvSpPr>
        <p:spPr>
          <a:xfrm>
            <a:off x="12562609" y="7783710"/>
            <a:ext cx="1963882" cy="362762"/>
          </a:xfrm>
          <a:prstGeom prst="rect">
            <a:avLst/>
          </a:prstGeom>
          <a:solidFill>
            <a:srgbClr val="0C0A33"/>
          </a:solidFill>
          <a:ln>
            <a:solidFill>
              <a:srgbClr val="0C0A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9482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0560" y="2921794"/>
            <a:ext cx="4507944" cy="563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Technology Used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70560" y="3772495"/>
            <a:ext cx="13289280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Built entirely in C, leveraging fundamental programming concepts for a robust system.</a:t>
            </a:r>
            <a:endParaRPr lang="en-US" sz="15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60" y="4294465"/>
            <a:ext cx="478869" cy="47886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388864" y="4408170"/>
            <a:ext cx="2253972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 Language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1388864" y="4804767"/>
            <a:ext cx="12570976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Powerful, low-level programming for performance.</a:t>
            </a:r>
            <a:endParaRPr lang="en-US" sz="15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560" y="5590103"/>
            <a:ext cx="478869" cy="47886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388864" y="5703808"/>
            <a:ext cx="2253972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 Structures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1388864" y="6100405"/>
            <a:ext cx="12570976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Structs organize book and user information efficiently.</a:t>
            </a:r>
            <a:endParaRPr lang="en-US" sz="15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560" y="6885742"/>
            <a:ext cx="478869" cy="47886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388864" y="6999446"/>
            <a:ext cx="2347912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Menu-Driven Logic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1388864" y="7396043"/>
            <a:ext cx="12570976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User-friendly navigation via switch-case statements.</a:t>
            </a:r>
            <a:endParaRPr lang="en-US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715FD52-25E0-B846-8A28-F4E9FC82AE48}"/>
              </a:ext>
            </a:extLst>
          </p:cNvPr>
          <p:cNvSpPr/>
          <p:nvPr/>
        </p:nvSpPr>
        <p:spPr>
          <a:xfrm>
            <a:off x="12562609" y="7783710"/>
            <a:ext cx="1963882" cy="362762"/>
          </a:xfrm>
          <a:prstGeom prst="rect">
            <a:avLst/>
          </a:prstGeom>
          <a:solidFill>
            <a:srgbClr val="0C0A33"/>
          </a:solidFill>
          <a:ln>
            <a:solidFill>
              <a:srgbClr val="0C0A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9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7322" y="558641"/>
            <a:ext cx="4779883" cy="597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Key Features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197322" y="1460778"/>
            <a:ext cx="7722156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system ensures secure management; books can only be added or deleted after user registration.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197322" y="2339102"/>
            <a:ext cx="203121" cy="1218843"/>
          </a:xfrm>
          <a:prstGeom prst="roundRect">
            <a:avLst>
              <a:gd name="adj" fmla="val 15002"/>
            </a:avLst>
          </a:prstGeom>
          <a:solidFill>
            <a:srgbClr val="2B2952"/>
          </a:solidFill>
          <a:ln/>
        </p:spPr>
      </p:sp>
      <p:sp>
        <p:nvSpPr>
          <p:cNvPr id="6" name="Text 3"/>
          <p:cNvSpPr/>
          <p:nvPr/>
        </p:nvSpPr>
        <p:spPr>
          <a:xfrm>
            <a:off x="6603563" y="2542223"/>
            <a:ext cx="2389942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User Registration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603563" y="2962632"/>
            <a:ext cx="7315914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Securely register new users for system access.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6502003" y="3710226"/>
            <a:ext cx="203121" cy="1218843"/>
          </a:xfrm>
          <a:prstGeom prst="roundRect">
            <a:avLst>
              <a:gd name="adj" fmla="val 15002"/>
            </a:avLst>
          </a:prstGeom>
          <a:solidFill>
            <a:srgbClr val="2B2952"/>
          </a:solidFill>
          <a:ln/>
        </p:spPr>
      </p:sp>
      <p:sp>
        <p:nvSpPr>
          <p:cNvPr id="9" name="Text 6"/>
          <p:cNvSpPr/>
          <p:nvPr/>
        </p:nvSpPr>
        <p:spPr>
          <a:xfrm>
            <a:off x="6908244" y="3913346"/>
            <a:ext cx="2389942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Add Books/Users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6908244" y="4333756"/>
            <a:ext cx="7011233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Expand the library collection and user base.</a:t>
            </a:r>
            <a:endParaRPr lang="en-US" sz="1550" dirty="0"/>
          </a:p>
        </p:txBody>
      </p:sp>
      <p:sp>
        <p:nvSpPr>
          <p:cNvPr id="11" name="Shape 8"/>
          <p:cNvSpPr/>
          <p:nvPr/>
        </p:nvSpPr>
        <p:spPr>
          <a:xfrm>
            <a:off x="6806684" y="5081349"/>
            <a:ext cx="203121" cy="1218843"/>
          </a:xfrm>
          <a:prstGeom prst="roundRect">
            <a:avLst>
              <a:gd name="adj" fmla="val 15002"/>
            </a:avLst>
          </a:prstGeom>
          <a:solidFill>
            <a:srgbClr val="2B2952"/>
          </a:solidFill>
          <a:ln/>
        </p:spPr>
      </p:sp>
      <p:sp>
        <p:nvSpPr>
          <p:cNvPr id="12" name="Text 9"/>
          <p:cNvSpPr/>
          <p:nvPr/>
        </p:nvSpPr>
        <p:spPr>
          <a:xfrm>
            <a:off x="7212925" y="5284470"/>
            <a:ext cx="2389942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Delete Books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7212925" y="5704880"/>
            <a:ext cx="6706553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Remove outdated or lost books from records.</a:t>
            </a:r>
            <a:endParaRPr lang="en-US" sz="1550" dirty="0"/>
          </a:p>
        </p:txBody>
      </p:sp>
      <p:sp>
        <p:nvSpPr>
          <p:cNvPr id="14" name="Shape 11"/>
          <p:cNvSpPr/>
          <p:nvPr/>
        </p:nvSpPr>
        <p:spPr>
          <a:xfrm>
            <a:off x="7111484" y="6452473"/>
            <a:ext cx="203121" cy="1218843"/>
          </a:xfrm>
          <a:prstGeom prst="roundRect">
            <a:avLst>
              <a:gd name="adj" fmla="val 15002"/>
            </a:avLst>
          </a:prstGeom>
          <a:solidFill>
            <a:srgbClr val="2B2952"/>
          </a:solidFill>
          <a:ln/>
        </p:spPr>
      </p:sp>
      <p:sp>
        <p:nvSpPr>
          <p:cNvPr id="15" name="Text 12"/>
          <p:cNvSpPr/>
          <p:nvPr/>
        </p:nvSpPr>
        <p:spPr>
          <a:xfrm>
            <a:off x="7517725" y="6655594"/>
            <a:ext cx="2389942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Issue &amp; Return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7517725" y="7076003"/>
            <a:ext cx="6401753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Efficiently manage book check-outs and returns.</a:t>
            </a:r>
            <a:endParaRPr lang="en-US" sz="15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4FF9292-A1BF-F935-42E3-4D2D3A2418F7}"/>
              </a:ext>
            </a:extLst>
          </p:cNvPr>
          <p:cNvSpPr/>
          <p:nvPr/>
        </p:nvSpPr>
        <p:spPr>
          <a:xfrm>
            <a:off x="12562609" y="7783710"/>
            <a:ext cx="1963882" cy="362762"/>
          </a:xfrm>
          <a:prstGeom prst="rect">
            <a:avLst/>
          </a:prstGeom>
          <a:solidFill>
            <a:srgbClr val="0C0A33"/>
          </a:solidFill>
          <a:ln>
            <a:solidFill>
              <a:srgbClr val="0C0A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25009"/>
            <a:ext cx="621970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Struct Code Snippet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207776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 used two different Structures to store data of book and User.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3129201"/>
            <a:ext cx="6185535" cy="3806071"/>
          </a:xfrm>
          <a:prstGeom prst="roundRect">
            <a:avLst>
              <a:gd name="adj" fmla="val 943"/>
            </a:avLst>
          </a:prstGeom>
          <a:solidFill>
            <a:srgbClr val="0F004D"/>
          </a:solidFill>
          <a:ln/>
        </p:spPr>
      </p:sp>
      <p:sp>
        <p:nvSpPr>
          <p:cNvPr id="5" name="Shape 3"/>
          <p:cNvSpPr/>
          <p:nvPr/>
        </p:nvSpPr>
        <p:spPr>
          <a:xfrm>
            <a:off x="825818" y="3129201"/>
            <a:ext cx="6209348" cy="3806071"/>
          </a:xfrm>
          <a:prstGeom prst="roundRect">
            <a:avLst>
              <a:gd name="adj" fmla="val 943"/>
            </a:avLst>
          </a:prstGeom>
          <a:solidFill>
            <a:srgbClr val="0F004D"/>
          </a:solidFill>
          <a:ln/>
        </p:spPr>
      </p:sp>
      <p:sp>
        <p:nvSpPr>
          <p:cNvPr id="6" name="Text 4"/>
          <p:cNvSpPr/>
          <p:nvPr/>
        </p:nvSpPr>
        <p:spPr>
          <a:xfrm>
            <a:off x="1065133" y="3308628"/>
            <a:ext cx="5730716" cy="3447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highlight>
                  <a:srgbClr val="0F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struct Book{</a:t>
            </a:r>
          </a:p>
          <a:p>
            <a:pPr lvl="1">
              <a:lnSpc>
                <a:spcPts val="3000"/>
              </a:lnSpc>
            </a:pPr>
            <a:r>
              <a:rPr lang="en-US" sz="1850" dirty="0">
                <a:solidFill>
                  <a:srgbClr val="D9E1FF"/>
                </a:solidFill>
                <a:highlight>
                  <a:srgbClr val="0F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id;</a:t>
            </a:r>
          </a:p>
          <a:p>
            <a:pPr lvl="1">
              <a:lnSpc>
                <a:spcPts val="3000"/>
              </a:lnSpc>
            </a:pPr>
            <a:r>
              <a:rPr lang="en-US" sz="1850" dirty="0">
                <a:solidFill>
                  <a:srgbClr val="D9E1FF"/>
                </a:solidFill>
                <a:highlight>
                  <a:srgbClr val="0F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char title[50];</a:t>
            </a:r>
          </a:p>
          <a:p>
            <a:pPr lvl="1">
              <a:lnSpc>
                <a:spcPts val="3000"/>
              </a:lnSpc>
            </a:pPr>
            <a:r>
              <a:rPr lang="en-US" sz="1850" dirty="0">
                <a:solidFill>
                  <a:srgbClr val="D9E1FF"/>
                </a:solidFill>
                <a:highlight>
                  <a:srgbClr val="0F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char author[50];</a:t>
            </a:r>
          </a:p>
          <a:p>
            <a:pPr lvl="1">
              <a:lnSpc>
                <a:spcPts val="3000"/>
              </a:lnSpc>
            </a:pPr>
            <a:r>
              <a:rPr lang="en-US" sz="1850" dirty="0">
                <a:solidFill>
                  <a:srgbClr val="D9E1FF"/>
                </a:solidFill>
                <a:highlight>
                  <a:srgbClr val="0F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char isbn[20];</a:t>
            </a:r>
          </a:p>
          <a:p>
            <a:pPr lvl="1">
              <a:lnSpc>
                <a:spcPts val="3000"/>
              </a:lnSpc>
            </a:pPr>
            <a:r>
              <a:rPr lang="en-US" sz="1850" dirty="0">
                <a:solidFill>
                  <a:srgbClr val="D9E1FF"/>
                </a:solidFill>
                <a:highlight>
                  <a:srgbClr val="0F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issued;</a:t>
            </a:r>
          </a:p>
          <a:p>
            <a:pPr lvl="1">
              <a:lnSpc>
                <a:spcPts val="3000"/>
              </a:lnSpc>
            </a:pPr>
            <a:r>
              <a:rPr lang="en-US" sz="1850" dirty="0">
                <a:solidFill>
                  <a:srgbClr val="D9E1FF"/>
                </a:solidFill>
                <a:highlight>
                  <a:srgbClr val="0F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</a:t>
            </a:r>
            <a:r>
              <a:rPr lang="en-US" sz="1850" dirty="0" err="1">
                <a:solidFill>
                  <a:srgbClr val="D9E1FF"/>
                </a:solidFill>
                <a:highlight>
                  <a:srgbClr val="0F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issuedTo</a:t>
            </a:r>
            <a:r>
              <a:rPr lang="en-US" sz="1850" dirty="0">
                <a:solidFill>
                  <a:srgbClr val="D9E1FF"/>
                </a:solidFill>
                <a:highlight>
                  <a:srgbClr val="0F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;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highlight>
                  <a:srgbClr val="0F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};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7614761" y="3129201"/>
            <a:ext cx="6185535" cy="2273975"/>
          </a:xfrm>
          <a:prstGeom prst="roundRect">
            <a:avLst>
              <a:gd name="adj" fmla="val 1579"/>
            </a:avLst>
          </a:prstGeom>
          <a:solidFill>
            <a:srgbClr val="0F004D"/>
          </a:solidFill>
          <a:ln/>
        </p:spPr>
      </p:sp>
      <p:sp>
        <p:nvSpPr>
          <p:cNvPr id="8" name="Shape 6"/>
          <p:cNvSpPr/>
          <p:nvPr/>
        </p:nvSpPr>
        <p:spPr>
          <a:xfrm>
            <a:off x="7602855" y="3129201"/>
            <a:ext cx="6209348" cy="2273975"/>
          </a:xfrm>
          <a:prstGeom prst="roundRect">
            <a:avLst>
              <a:gd name="adj" fmla="val 1579"/>
            </a:avLst>
          </a:prstGeom>
          <a:solidFill>
            <a:srgbClr val="0F004D"/>
          </a:solidFill>
          <a:ln/>
        </p:spPr>
      </p:sp>
      <p:sp>
        <p:nvSpPr>
          <p:cNvPr id="9" name="Text 7"/>
          <p:cNvSpPr/>
          <p:nvPr/>
        </p:nvSpPr>
        <p:spPr>
          <a:xfrm>
            <a:off x="7842171" y="3308628"/>
            <a:ext cx="5730716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highlight>
                  <a:srgbClr val="0F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struct User{</a:t>
            </a:r>
          </a:p>
          <a:p>
            <a:pPr lvl="1">
              <a:lnSpc>
                <a:spcPts val="3000"/>
              </a:lnSpc>
            </a:pPr>
            <a:r>
              <a:rPr lang="en-US" sz="1850" dirty="0">
                <a:solidFill>
                  <a:srgbClr val="D9E1FF"/>
                </a:solidFill>
                <a:highlight>
                  <a:srgbClr val="0F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</a:t>
            </a:r>
            <a:r>
              <a:rPr lang="en-US" sz="1850" dirty="0" err="1">
                <a:solidFill>
                  <a:srgbClr val="D9E1FF"/>
                </a:solidFill>
                <a:highlight>
                  <a:srgbClr val="0F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uid</a:t>
            </a:r>
            <a:r>
              <a:rPr lang="en-US" sz="1850" dirty="0">
                <a:solidFill>
                  <a:srgbClr val="D9E1FF"/>
                </a:solidFill>
                <a:highlight>
                  <a:srgbClr val="0F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;</a:t>
            </a:r>
          </a:p>
          <a:p>
            <a:pPr lvl="1">
              <a:lnSpc>
                <a:spcPts val="3000"/>
              </a:lnSpc>
            </a:pPr>
            <a:r>
              <a:rPr lang="en-US" sz="1850" dirty="0">
                <a:solidFill>
                  <a:srgbClr val="D9E1FF"/>
                </a:solidFill>
                <a:highlight>
                  <a:srgbClr val="0F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char name[50];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highlight>
                  <a:srgbClr val="0F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};</a:t>
            </a:r>
            <a:endParaRPr lang="en-US" sz="18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74D0DE-7C9F-7F06-B1A8-C4E410F116E0}"/>
              </a:ext>
            </a:extLst>
          </p:cNvPr>
          <p:cNvSpPr/>
          <p:nvPr/>
        </p:nvSpPr>
        <p:spPr>
          <a:xfrm>
            <a:off x="12562609" y="7783710"/>
            <a:ext cx="1963882" cy="362762"/>
          </a:xfrm>
          <a:prstGeom prst="rect">
            <a:avLst/>
          </a:prstGeom>
          <a:solidFill>
            <a:srgbClr val="0C0A33"/>
          </a:solidFill>
          <a:ln>
            <a:solidFill>
              <a:srgbClr val="0C0A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133951"/>
            <a:ext cx="719732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Conclusion &amp; Learnings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2196941"/>
            <a:ext cx="92973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project reinforced C concepts and offers a strong foundation for future enhancements.</a:t>
            </a:r>
            <a:endParaRPr lang="en-US" sz="18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3232190"/>
            <a:ext cx="1196816" cy="212324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273856" y="3471505"/>
            <a:ext cx="367010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Summary of the Project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2273856" y="3967043"/>
            <a:ext cx="786122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Built a simple and functional library management system using C. Included user registration to ensure only registered users can borrow books.</a:t>
            </a:r>
            <a:endParaRPr lang="en-US" sz="18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5355431"/>
            <a:ext cx="1196816" cy="174021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273856" y="559474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What I Learned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2273856" y="6090285"/>
            <a:ext cx="786122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Applied C concepts. Learned how to organize code. Understood how real-world systems manage records and data.</a:t>
            </a:r>
            <a:endParaRPr lang="en-US" sz="18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D638D8B-AF46-F96C-807E-707C35C7DF30}"/>
              </a:ext>
            </a:extLst>
          </p:cNvPr>
          <p:cNvSpPr/>
          <p:nvPr/>
        </p:nvSpPr>
        <p:spPr>
          <a:xfrm>
            <a:off x="12562609" y="7783710"/>
            <a:ext cx="1963882" cy="362762"/>
          </a:xfrm>
          <a:prstGeom prst="rect">
            <a:avLst/>
          </a:prstGeom>
          <a:solidFill>
            <a:srgbClr val="0C0A33"/>
          </a:solidFill>
          <a:ln>
            <a:solidFill>
              <a:srgbClr val="0C0A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335</Words>
  <Application>Microsoft Office PowerPoint</Application>
  <PresentationFormat>Custom</PresentationFormat>
  <Paragraphs>56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Syne Bold</vt:lpstr>
      <vt:lpstr>Consolas</vt:lpstr>
      <vt:lpstr>Arimo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Yashaswini CK</cp:lastModifiedBy>
  <cp:revision>2</cp:revision>
  <dcterms:created xsi:type="dcterms:W3CDTF">2025-06-14T16:42:59Z</dcterms:created>
  <dcterms:modified xsi:type="dcterms:W3CDTF">2025-06-14T16:50:09Z</dcterms:modified>
</cp:coreProperties>
</file>